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79" r:id="rId2"/>
    <p:sldId id="256" r:id="rId3"/>
    <p:sldId id="257" r:id="rId4"/>
    <p:sldId id="258" r:id="rId5"/>
    <p:sldId id="259" r:id="rId6"/>
    <p:sldId id="261" r:id="rId7"/>
    <p:sldId id="262" r:id="rId8"/>
    <p:sldId id="263" r:id="rId9"/>
    <p:sldId id="276" r:id="rId10"/>
    <p:sldId id="265" r:id="rId11"/>
    <p:sldId id="266" r:id="rId12"/>
    <p:sldId id="280" r:id="rId13"/>
    <p:sldId id="281" r:id="rId14"/>
    <p:sldId id="282" r:id="rId15"/>
    <p:sldId id="283" r:id="rId16"/>
    <p:sldId id="285" r:id="rId17"/>
    <p:sldId id="284" r:id="rId18"/>
    <p:sldId id="267" r:id="rId19"/>
    <p:sldId id="286" r:id="rId20"/>
    <p:sldId id="287" r:id="rId21"/>
    <p:sldId id="269" r:id="rId22"/>
    <p:sldId id="270" r:id="rId23"/>
    <p:sldId id="271" r:id="rId24"/>
    <p:sldId id="274" r:id="rId25"/>
    <p:sldId id="275"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60" autoAdjust="0"/>
    <p:restoredTop sz="94660"/>
  </p:normalViewPr>
  <p:slideViewPr>
    <p:cSldViewPr>
      <p:cViewPr>
        <p:scale>
          <a:sx n="66" d="100"/>
          <a:sy n="66" d="100"/>
        </p:scale>
        <p:origin x="-642" y="-25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043743-9ACC-4C30-B455-8A9802E572A3}" type="datetimeFigureOut">
              <a:rPr lang="en-US" smtClean="0"/>
              <a:pPr/>
              <a:t>4/9/2018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2E12E4-0B7C-44CC-9BB7-37A3584DA4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43743-9ACC-4C30-B455-8A9802E572A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43743-9ACC-4C30-B455-8A9802E572A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043743-9ACC-4C30-B455-8A9802E572A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043743-9ACC-4C30-B455-8A9802E572A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E12E4-0B7C-44CC-9BB7-37A3584DA4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043743-9ACC-4C30-B455-8A9802E572A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043743-9ACC-4C30-B455-8A9802E572A3}" type="datetimeFigureOut">
              <a:rPr lang="en-US" smtClean="0"/>
              <a:pPr/>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043743-9ACC-4C30-B455-8A9802E572A3}" type="datetimeFigureOut">
              <a:rPr lang="en-US" smtClean="0"/>
              <a:pPr/>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43743-9ACC-4C30-B455-8A9802E572A3}" type="datetimeFigureOut">
              <a:rPr lang="en-US" smtClean="0"/>
              <a:pPr/>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043743-9ACC-4C30-B455-8A9802E572A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E12E4-0B7C-44CC-9BB7-37A3584DA4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043743-9ACC-4C30-B455-8A9802E572A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2E12E4-0B7C-44CC-9BB7-37A3584DA4A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043743-9ACC-4C30-B455-8A9802E572A3}" type="datetimeFigureOut">
              <a:rPr lang="en-US" smtClean="0"/>
              <a:pPr/>
              <a:t>4/9/2018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2E12E4-0B7C-44CC-9BB7-37A3584DA4A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Introduction of fuel feed system</a:t>
            </a:r>
            <a:endParaRPr lang="en-US" u="sng" dirty="0">
              <a:latin typeface="Algerian" pitchFamily="82" charset="0"/>
            </a:endParaRPr>
          </a:p>
        </p:txBody>
      </p:sp>
      <p:sp>
        <p:nvSpPr>
          <p:cNvPr id="3" name="Content Placeholder 2"/>
          <p:cNvSpPr>
            <a:spLocks noGrp="1"/>
          </p:cNvSpPr>
          <p:nvPr>
            <p:ph idx="1"/>
          </p:nvPr>
        </p:nvSpPr>
        <p:spPr/>
        <p:txBody>
          <a:bodyPr/>
          <a:lstStyle/>
          <a:p>
            <a:pPr marL="0" indent="0">
              <a:buNone/>
            </a:pPr>
            <a:r>
              <a:rPr lang="en-US" dirty="0" smtClean="0"/>
              <a:t>To run an automobile engine, either diesel an petrol engine the fuel reaches from the fuel tank. And the petrol fuel tank reaches through the fuel pump, filter and carburetor to the engine. Carburetor is not needed, the fuel is injected into the engine cylinder by an injector.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599"/>
            <a:ext cx="8382000" cy="1219200"/>
          </a:xfrm>
        </p:spPr>
        <p:txBody>
          <a:bodyPr/>
          <a:lstStyle/>
          <a:p>
            <a:pPr marL="571500" indent="-571500" algn="l">
              <a:buFont typeface="Wingdings" pitchFamily="2" charset="2"/>
              <a:buChar char="Ø"/>
            </a:pPr>
            <a:r>
              <a:rPr lang="en-US" u="sng" dirty="0" smtClean="0">
                <a:latin typeface="Bell MT" pitchFamily="18" charset="0"/>
              </a:rPr>
              <a:t>Fuel Tank:-</a:t>
            </a:r>
            <a:endParaRPr lang="en-US" u="sng" dirty="0">
              <a:latin typeface="Bell MT" pitchFamily="18" charset="0"/>
            </a:endParaRPr>
          </a:p>
        </p:txBody>
      </p:sp>
      <p:sp>
        <p:nvSpPr>
          <p:cNvPr id="3" name="Subtitle 2"/>
          <p:cNvSpPr>
            <a:spLocks noGrp="1"/>
          </p:cNvSpPr>
          <p:nvPr>
            <p:ph type="subTitle" idx="1"/>
          </p:nvPr>
        </p:nvSpPr>
        <p:spPr>
          <a:xfrm>
            <a:off x="0" y="914400"/>
            <a:ext cx="8839200" cy="2667000"/>
          </a:xfrm>
        </p:spPr>
        <p:txBody>
          <a:bodyPr>
            <a:normAutofit/>
          </a:bodyPr>
          <a:lstStyle/>
          <a:p>
            <a:pPr algn="l"/>
            <a:r>
              <a:rPr lang="en-US" dirty="0" smtClean="0"/>
              <a:t> The fuel tank stores the excess fuel until it is needed for operation of the vehicle. The fuel tank has an inlet pipe and an outlet pipe. The outlet pipe has a fitting for fuel line connection and may be located in the top or in the side of the tank. The bottom of the tank contains a drain plug.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95" y="3419877"/>
            <a:ext cx="4073236" cy="33909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3419878"/>
            <a:ext cx="4572000" cy="3438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734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399"/>
            <a:ext cx="8458200" cy="990599"/>
          </a:xfrm>
        </p:spPr>
        <p:txBody>
          <a:bodyPr/>
          <a:lstStyle/>
          <a:p>
            <a:pPr marL="571500" indent="-571500" algn="l">
              <a:buFont typeface="Wingdings" pitchFamily="2" charset="2"/>
              <a:buChar char="Ø"/>
            </a:pPr>
            <a:r>
              <a:rPr lang="en-US" u="sng" dirty="0" smtClean="0">
                <a:latin typeface="Bell MT" pitchFamily="18" charset="0"/>
              </a:rPr>
              <a:t>Fuel Filter </a:t>
            </a:r>
            <a:r>
              <a:rPr lang="en-US" u="sng" dirty="0" smtClean="0"/>
              <a:t>:-</a:t>
            </a:r>
            <a:endParaRPr lang="en-US" u="sng" dirty="0"/>
          </a:p>
        </p:txBody>
      </p:sp>
      <p:sp>
        <p:nvSpPr>
          <p:cNvPr id="3" name="Subtitle 2"/>
          <p:cNvSpPr>
            <a:spLocks noGrp="1"/>
          </p:cNvSpPr>
          <p:nvPr>
            <p:ph type="subTitle" idx="1"/>
          </p:nvPr>
        </p:nvSpPr>
        <p:spPr>
          <a:xfrm>
            <a:off x="-6928" y="838200"/>
            <a:ext cx="9150927" cy="2514600"/>
          </a:xfrm>
        </p:spPr>
        <p:txBody>
          <a:bodyPr>
            <a:normAutofit/>
          </a:bodyPr>
          <a:lstStyle/>
          <a:p>
            <a:pPr algn="l"/>
            <a:r>
              <a:rPr lang="en-US" dirty="0" smtClean="0"/>
              <a:t> To ensure this cleanliness, fuel filters are installed in the fuel line. Fuel filters can be located at any point between the fuel tank and the carburetor. One may be in the tank itself, in the fuel pump or in the carburetor. Any water or solid material which is trapped by the filter will fall to the bottom of the glass bowl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5176" y="3408616"/>
            <a:ext cx="5068824" cy="344938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408616"/>
            <a:ext cx="3581400" cy="3373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857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199"/>
            <a:ext cx="9372600" cy="1295400"/>
          </a:xfrm>
        </p:spPr>
        <p:txBody>
          <a:bodyPr>
            <a:normAutofit/>
          </a:bodyPr>
          <a:lstStyle/>
          <a:p>
            <a:pPr algn="ctr"/>
            <a:r>
              <a:rPr lang="en-US" u="sng" dirty="0" smtClean="0">
                <a:latin typeface="Algerian" pitchFamily="82" charset="0"/>
              </a:rPr>
              <a:t>Concept of carburetion </a:t>
            </a:r>
            <a:endParaRPr lang="en-US" u="sng" dirty="0">
              <a:latin typeface="Algerian" pitchFamily="82" charset="0"/>
            </a:endParaRPr>
          </a:p>
        </p:txBody>
      </p:sp>
      <p:sp>
        <p:nvSpPr>
          <p:cNvPr id="3" name="Subtitle 2"/>
          <p:cNvSpPr>
            <a:spLocks noGrp="1"/>
          </p:cNvSpPr>
          <p:nvPr>
            <p:ph type="subTitle" idx="1"/>
          </p:nvPr>
        </p:nvSpPr>
        <p:spPr>
          <a:xfrm>
            <a:off x="0" y="1143000"/>
            <a:ext cx="9144000" cy="1371600"/>
          </a:xfrm>
        </p:spPr>
        <p:txBody>
          <a:bodyPr>
            <a:normAutofit/>
          </a:bodyPr>
          <a:lstStyle/>
          <a:p>
            <a:pPr algn="l"/>
            <a:r>
              <a:rPr lang="en-US" dirty="0" smtClean="0"/>
              <a:t>The carburetor is atomizing and vaporizing the fuel and mixing it with the air in varying proportions to the suit the changing conditions of spark ignition engines.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5400" y="2339836"/>
            <a:ext cx="5970431" cy="4518164"/>
          </a:xfrm>
          <a:prstGeom prst="rect">
            <a:avLst/>
          </a:prstGeom>
        </p:spPr>
      </p:pic>
    </p:spTree>
    <p:extLst>
      <p:ext uri="{BB962C8B-B14F-4D97-AF65-F5344CB8AC3E}">
        <p14:creationId xmlns:p14="http://schemas.microsoft.com/office/powerpoint/2010/main" xmlns="" val="403200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800" cy="1219200"/>
          </a:xfrm>
        </p:spPr>
        <p:txBody>
          <a:bodyPr>
            <a:normAutofit fontScale="90000"/>
          </a:bodyPr>
          <a:lstStyle/>
          <a:p>
            <a:pPr algn="ctr"/>
            <a:r>
              <a:rPr lang="en-US" u="sng" dirty="0" smtClean="0">
                <a:latin typeface="Algerian" pitchFamily="82" charset="0"/>
              </a:rPr>
              <a:t>Working of carburetor</a:t>
            </a:r>
            <a:endParaRPr lang="en-US" u="sng" dirty="0">
              <a:latin typeface="Algerian" pitchFamily="82" charset="0"/>
            </a:endParaRPr>
          </a:p>
        </p:txBody>
      </p:sp>
      <p:sp>
        <p:nvSpPr>
          <p:cNvPr id="3" name="Subtitle 2"/>
          <p:cNvSpPr>
            <a:spLocks noGrp="1"/>
          </p:cNvSpPr>
          <p:nvPr>
            <p:ph type="subTitle" idx="1"/>
          </p:nvPr>
        </p:nvSpPr>
        <p:spPr>
          <a:xfrm>
            <a:off x="0" y="1600200"/>
            <a:ext cx="8991600" cy="5410200"/>
          </a:xfrm>
        </p:spPr>
        <p:txBody>
          <a:bodyPr>
            <a:normAutofit/>
          </a:bodyPr>
          <a:lstStyle/>
          <a:p>
            <a:pPr algn="l"/>
            <a:r>
              <a:rPr lang="en-US" dirty="0" smtClean="0"/>
              <a:t>The throttle (accelerator) linkage does not directly control the flow of liquid fuel. Instead, it actuates carburetor mechanisms which meter the flow of air being pushed into the engine. The speed of this flow, and therefor its pressure, determines the amount of fuel drawn into the airstream.  The carburetor has following components which given below:-</a:t>
            </a:r>
          </a:p>
          <a:p>
            <a:pPr marL="457200" indent="-457200" algn="l">
              <a:buFont typeface="Wingdings" pitchFamily="2" charset="2"/>
              <a:buChar char="§"/>
            </a:pPr>
            <a:r>
              <a:rPr lang="en-US" dirty="0" smtClean="0"/>
              <a:t>Venture tube</a:t>
            </a:r>
          </a:p>
          <a:p>
            <a:pPr marL="457200" indent="-457200" algn="l">
              <a:buFont typeface="Wingdings" pitchFamily="2" charset="2"/>
              <a:buChar char="§"/>
            </a:pPr>
            <a:r>
              <a:rPr lang="en-US" dirty="0" smtClean="0"/>
              <a:t>Throttle valve </a:t>
            </a:r>
          </a:p>
          <a:p>
            <a:pPr marL="457200" indent="-457200" algn="l">
              <a:buFont typeface="Wingdings" pitchFamily="2" charset="2"/>
              <a:buChar char="§"/>
            </a:pPr>
            <a:r>
              <a:rPr lang="en-US" dirty="0" smtClean="0"/>
              <a:t>Metering system                  </a:t>
            </a:r>
            <a:endParaRPr lang="en-US" dirty="0"/>
          </a:p>
        </p:txBody>
      </p:sp>
    </p:spTree>
    <p:extLst>
      <p:ext uri="{BB962C8B-B14F-4D97-AF65-F5344CB8AC3E}">
        <p14:creationId xmlns:p14="http://schemas.microsoft.com/office/powerpoint/2010/main" xmlns="" val="184157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0"/>
            <a:ext cx="9144000" cy="1143000"/>
          </a:xfrm>
        </p:spPr>
        <p:txBody>
          <a:bodyPr/>
          <a:lstStyle/>
          <a:p>
            <a:pPr algn="ctr"/>
            <a:r>
              <a:rPr lang="en-US" u="sng" dirty="0" smtClean="0">
                <a:latin typeface="Algerian" pitchFamily="82" charset="0"/>
              </a:rPr>
              <a:t>Working of carburetor</a:t>
            </a:r>
            <a:endParaRPr lang="en-US" u="sng" dirty="0">
              <a:latin typeface="Algerian" pitchFamily="82" charset="0"/>
            </a:endParaRPr>
          </a:p>
        </p:txBody>
      </p:sp>
      <p:pic>
        <p:nvPicPr>
          <p:cNvPr id="2050" name="Picture 2" descr="C:\Users\auto\Desktop\carburetor-working-explained-2.jpg"/>
          <p:cNvPicPr>
            <a:picLocks noChangeAspect="1" noChangeArrowheads="1"/>
          </p:cNvPicPr>
          <p:nvPr/>
        </p:nvPicPr>
        <p:blipFill>
          <a:blip r:embed="rId2"/>
          <a:srcRect/>
          <a:stretch>
            <a:fillRect/>
          </a:stretch>
        </p:blipFill>
        <p:spPr bwMode="auto">
          <a:xfrm>
            <a:off x="533400" y="1190625"/>
            <a:ext cx="7777568" cy="5667375"/>
          </a:xfrm>
          <a:prstGeom prst="rect">
            <a:avLst/>
          </a:prstGeom>
          <a:noFill/>
        </p:spPr>
      </p:pic>
    </p:spTree>
    <p:extLst>
      <p:ext uri="{BB962C8B-B14F-4D97-AF65-F5344CB8AC3E}">
        <p14:creationId xmlns:p14="http://schemas.microsoft.com/office/powerpoint/2010/main" xmlns="" val="578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19313"/>
            <a:ext cx="9202057" cy="1843314"/>
          </a:xfrm>
        </p:spPr>
        <p:txBody>
          <a:bodyPr>
            <a:normAutofit fontScale="90000"/>
          </a:bodyPr>
          <a:lstStyle/>
          <a:p>
            <a:pPr algn="l"/>
            <a:r>
              <a:rPr lang="en-US" dirty="0" smtClean="0">
                <a:latin typeface="Algerian" pitchFamily="82" charset="0"/>
              </a:rPr>
              <a:t/>
            </a:r>
            <a:br>
              <a:rPr lang="en-US" dirty="0" smtClean="0">
                <a:latin typeface="Algerian" pitchFamily="82" charset="0"/>
              </a:rPr>
            </a:br>
            <a:r>
              <a:rPr lang="en-US" u="sng" dirty="0" smtClean="0">
                <a:latin typeface="Algerian" pitchFamily="82" charset="0"/>
              </a:rPr>
              <a:t>multi  point  fuel injection (MPFI):-</a:t>
            </a:r>
            <a:endParaRPr lang="en-US" u="sng" dirty="0">
              <a:latin typeface="Algerian" pitchFamily="82" charset="0"/>
            </a:endParaRPr>
          </a:p>
        </p:txBody>
      </p:sp>
      <p:sp>
        <p:nvSpPr>
          <p:cNvPr id="3" name="Subtitle 2"/>
          <p:cNvSpPr>
            <a:spLocks noGrp="1"/>
          </p:cNvSpPr>
          <p:nvPr>
            <p:ph type="subTitle" idx="1"/>
          </p:nvPr>
        </p:nvSpPr>
        <p:spPr>
          <a:xfrm>
            <a:off x="304800" y="1600200"/>
            <a:ext cx="8153400" cy="4191000"/>
          </a:xfrm>
        </p:spPr>
        <p:txBody>
          <a:bodyPr>
            <a:normAutofit/>
          </a:bodyPr>
          <a:lstStyle/>
          <a:p>
            <a:pPr algn="l"/>
            <a:r>
              <a:rPr lang="en-US" sz="2800" dirty="0" smtClean="0"/>
              <a:t>The MPFI is a system or method of injecting fuel into internal combustion engine through multi ports situated on intake valve of each cylinder. It delivers      an  exact quantity of fuel in each cylinder at the right time. there are three types of MPFI system –batched,  simultaneous and sequential.</a:t>
            </a:r>
            <a:endParaRPr lang="en-US" sz="2800" dirty="0"/>
          </a:p>
        </p:txBody>
      </p:sp>
    </p:spTree>
    <p:extLst>
      <p:ext uri="{BB962C8B-B14F-4D97-AF65-F5344CB8AC3E}">
        <p14:creationId xmlns:p14="http://schemas.microsoft.com/office/powerpoint/2010/main" xmlns="" val="257875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            </a:t>
            </a:r>
            <a:r>
              <a:rPr lang="en-US" u="sng" dirty="0" smtClean="0"/>
              <a:t>Working of MPFI</a:t>
            </a:r>
            <a:endParaRPr lang="en-US" u="sng"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524000"/>
            <a:ext cx="9061358"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1447800"/>
          </a:xfrm>
        </p:spPr>
        <p:txBody>
          <a:bodyPr>
            <a:normAutofit fontScale="90000"/>
          </a:bodyPr>
          <a:lstStyle/>
          <a:p>
            <a:pPr algn="l"/>
            <a:r>
              <a:rPr lang="en-US" u="sng" dirty="0" smtClean="0">
                <a:latin typeface="Algerian" pitchFamily="82" charset="0"/>
              </a:rPr>
              <a:t>Advantages of MPFI system:-</a:t>
            </a:r>
            <a:endParaRPr lang="en-US" u="sng" dirty="0">
              <a:latin typeface="Algerian" pitchFamily="82" charset="0"/>
            </a:endParaRPr>
          </a:p>
        </p:txBody>
      </p:sp>
      <p:sp>
        <p:nvSpPr>
          <p:cNvPr id="3" name="Subtitle 2"/>
          <p:cNvSpPr>
            <a:spLocks noGrp="1"/>
          </p:cNvSpPr>
          <p:nvPr>
            <p:ph type="subTitle" idx="1"/>
          </p:nvPr>
        </p:nvSpPr>
        <p:spPr>
          <a:xfrm>
            <a:off x="0" y="1600200"/>
            <a:ext cx="8915400" cy="5257800"/>
          </a:xfrm>
        </p:spPr>
        <p:txBody>
          <a:bodyPr/>
          <a:lstStyle/>
          <a:p>
            <a:pPr marL="514350" indent="-514350" algn="l">
              <a:buFont typeface="Arial" pitchFamily="34" charset="0"/>
              <a:buChar char="•"/>
            </a:pPr>
            <a:r>
              <a:rPr lang="en-US" dirty="0" smtClean="0"/>
              <a:t>The MPFI system encourages effective fuel utilization and distribution .</a:t>
            </a:r>
          </a:p>
          <a:p>
            <a:pPr marL="514350" indent="-514350" algn="l">
              <a:buFont typeface="Arial" pitchFamily="34" charset="0"/>
              <a:buChar char="•"/>
            </a:pPr>
            <a:r>
              <a:rPr lang="en-US" dirty="0" smtClean="0"/>
              <a:t>It improve functionality and durability of engine component.</a:t>
            </a:r>
          </a:p>
          <a:p>
            <a:pPr marL="514350" indent="-514350" algn="l">
              <a:buFont typeface="Arial" pitchFamily="34" charset="0"/>
              <a:buChar char="•"/>
            </a:pPr>
            <a:r>
              <a:rPr lang="en-US" dirty="0" smtClean="0"/>
              <a:t>The MPFI engine vibrate less and do not required to be cranked twice or thrice in cold weather.</a:t>
            </a:r>
          </a:p>
          <a:p>
            <a:pPr marL="514350" indent="-514350" algn="l">
              <a:buFont typeface="Arial" pitchFamily="34" charset="0"/>
              <a:buChar char="•"/>
            </a:pPr>
            <a:r>
              <a:rPr lang="en-US" dirty="0" smtClean="0"/>
              <a:t>The MPFI automobile technology improve the engine response during sudden acceleration  and deceleration.</a:t>
            </a:r>
          </a:p>
          <a:p>
            <a:pPr marL="514350" indent="-514350" algn="l">
              <a:buFont typeface="Courier New" pitchFamily="49" charset="0"/>
              <a:buChar char="o"/>
            </a:pPr>
            <a:endParaRPr lang="en-US" dirty="0" smtClean="0"/>
          </a:p>
          <a:p>
            <a:pPr marL="514350" indent="-514350">
              <a:buFont typeface="+mj-lt"/>
              <a:buAutoNum type="alphaUcPeriod"/>
            </a:pPr>
            <a:endParaRPr lang="en-US" dirty="0"/>
          </a:p>
        </p:txBody>
      </p:sp>
    </p:spTree>
    <p:extLst>
      <p:ext uri="{BB962C8B-B14F-4D97-AF65-F5344CB8AC3E}">
        <p14:creationId xmlns:p14="http://schemas.microsoft.com/office/powerpoint/2010/main" xmlns="" val="332827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4648200" cy="1524000"/>
          </a:xfrm>
        </p:spPr>
        <p:txBody>
          <a:bodyPr>
            <a:normAutofit/>
          </a:bodyPr>
          <a:lstStyle/>
          <a:p>
            <a:pPr marL="571500" indent="-571500" algn="l">
              <a:buFont typeface="Wingdings" pitchFamily="2" charset="2"/>
              <a:buChar char="Ø"/>
            </a:pPr>
            <a:r>
              <a:rPr lang="en-US" u="sng" dirty="0" smtClean="0">
                <a:latin typeface="Bell MT" pitchFamily="18" charset="0"/>
              </a:rPr>
              <a:t>Fuel Pump :-</a:t>
            </a:r>
            <a:endParaRPr lang="en-US" u="sng" dirty="0">
              <a:latin typeface="Bell MT" pitchFamily="18" charset="0"/>
            </a:endParaRPr>
          </a:p>
        </p:txBody>
      </p:sp>
      <p:sp>
        <p:nvSpPr>
          <p:cNvPr id="3" name="Subtitle 2"/>
          <p:cNvSpPr>
            <a:spLocks noGrp="1"/>
          </p:cNvSpPr>
          <p:nvPr>
            <p:ph type="subTitle" idx="1"/>
          </p:nvPr>
        </p:nvSpPr>
        <p:spPr>
          <a:xfrm>
            <a:off x="0" y="990600"/>
            <a:ext cx="9144000" cy="2590800"/>
          </a:xfrm>
        </p:spPr>
        <p:txBody>
          <a:bodyPr>
            <a:normAutofit/>
          </a:bodyPr>
          <a:lstStyle/>
          <a:p>
            <a:pPr algn="l"/>
            <a:r>
              <a:rPr lang="en-US" dirty="0" smtClean="0"/>
              <a:t>The fuel pump has three functions: to deliver enough fuel to supply the requirements of an engine under all operating conditions, to maintain enough pressure in the line between the carburetor and the pump to keep the fuel from boiling. Excessive pressure can hold the carburetor float needle off its seat, causing high gasoline level in the float chamber.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3581400"/>
            <a:ext cx="4305300" cy="3028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3581400"/>
            <a:ext cx="4137910" cy="2895600"/>
          </a:xfrm>
          <a:prstGeom prst="rect">
            <a:avLst/>
          </a:prstGeom>
        </p:spPr>
      </p:pic>
    </p:spTree>
    <p:extLst>
      <p:ext uri="{BB962C8B-B14F-4D97-AF65-F5344CB8AC3E}">
        <p14:creationId xmlns:p14="http://schemas.microsoft.com/office/powerpoint/2010/main" xmlns="" val="45746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0"/>
            <a:ext cx="7851648" cy="838200"/>
          </a:xfrm>
        </p:spPr>
        <p:txBody>
          <a:bodyPr>
            <a:normAutofit fontScale="90000"/>
          </a:bodyPr>
          <a:lstStyle/>
          <a:p>
            <a:r>
              <a:rPr lang="en-US" u="sng" dirty="0" smtClean="0"/>
              <a:t>MECHANICAL FUEL PUMP </a:t>
            </a:r>
            <a:endParaRPr lang="en-IN" u="sng" dirty="0"/>
          </a:p>
        </p:txBody>
      </p:sp>
      <p:sp>
        <p:nvSpPr>
          <p:cNvPr id="9" name="Subtitle 8"/>
          <p:cNvSpPr>
            <a:spLocks noGrp="1"/>
          </p:cNvSpPr>
          <p:nvPr>
            <p:ph type="subTitle" idx="1"/>
          </p:nvPr>
        </p:nvSpPr>
        <p:spPr>
          <a:xfrm>
            <a:off x="609600" y="914400"/>
            <a:ext cx="7854696" cy="1752600"/>
          </a:xfrm>
        </p:spPr>
        <p:txBody>
          <a:bodyPr>
            <a:normAutofit fontScale="92500"/>
          </a:bodyPr>
          <a:lstStyle/>
          <a:p>
            <a:pPr algn="l"/>
            <a:r>
              <a:rPr lang="en-US" i="1" dirty="0" smtClean="0"/>
              <a:t> pulling the lever and diaphragm down against the pressure of the diaphragm spring and producing suction (vacuum) in the pump chamber. The suction will hold the outlet valve closed and pull the inlet valve open. </a:t>
            </a:r>
          </a:p>
          <a:p>
            <a:endParaRPr lang="en-IN"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438400"/>
            <a:ext cx="9144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142999"/>
          </a:xfrm>
        </p:spPr>
        <p:txBody>
          <a:bodyPr>
            <a:normAutofit/>
          </a:bodyPr>
          <a:lstStyle/>
          <a:p>
            <a:pPr algn="l"/>
            <a:r>
              <a:rPr lang="en-US" u="sng" dirty="0" smtClean="0"/>
              <a:t>The fuel feed system</a:t>
            </a:r>
            <a:r>
              <a:rPr lang="en-US" u="sng" dirty="0" smtClean="0">
                <a:latin typeface="Algerian" pitchFamily="82" charset="0"/>
              </a:rPr>
              <a:t>:-</a:t>
            </a:r>
            <a:endParaRPr lang="en-US" u="sng" dirty="0">
              <a:latin typeface="Algerian" pitchFamily="82" charset="0"/>
            </a:endParaRPr>
          </a:p>
        </p:txBody>
      </p:sp>
      <p:sp>
        <p:nvSpPr>
          <p:cNvPr id="3" name="Subtitle 2"/>
          <p:cNvSpPr>
            <a:spLocks noGrp="1"/>
          </p:cNvSpPr>
          <p:nvPr>
            <p:ph type="subTitle" idx="1"/>
          </p:nvPr>
        </p:nvSpPr>
        <p:spPr>
          <a:xfrm>
            <a:off x="0" y="1600200"/>
            <a:ext cx="8991600" cy="4800600"/>
          </a:xfrm>
        </p:spPr>
        <p:txBody>
          <a:bodyPr/>
          <a:lstStyle/>
          <a:p>
            <a:pPr marL="514350" indent="-514350" algn="l">
              <a:buFont typeface="+mj-lt"/>
              <a:buAutoNum type="arabicPeriod"/>
            </a:pPr>
            <a:r>
              <a:rPr lang="en-US" dirty="0" smtClean="0"/>
              <a:t>Gravity system </a:t>
            </a:r>
          </a:p>
          <a:p>
            <a:pPr marL="514350" indent="-514350" algn="l">
              <a:buFont typeface="+mj-lt"/>
              <a:buAutoNum type="arabicPeriod"/>
            </a:pPr>
            <a:r>
              <a:rPr lang="en-US" dirty="0" smtClean="0"/>
              <a:t>Pressure system </a:t>
            </a:r>
          </a:p>
          <a:p>
            <a:pPr marL="514350" indent="-514350" algn="l">
              <a:buFont typeface="+mj-lt"/>
              <a:buAutoNum type="arabicPeriod"/>
            </a:pPr>
            <a:r>
              <a:rPr lang="en-US" dirty="0" smtClean="0"/>
              <a:t>Vacuum  system</a:t>
            </a:r>
          </a:p>
          <a:p>
            <a:pPr marL="514350" indent="-514350" algn="l">
              <a:buFont typeface="+mj-lt"/>
              <a:buAutoNum type="arabicPeriod"/>
            </a:pPr>
            <a:r>
              <a:rPr lang="en-US" dirty="0" smtClean="0"/>
              <a:t>Pump system</a:t>
            </a:r>
          </a:p>
          <a:p>
            <a:pPr marL="514350" indent="-514350" algn="l">
              <a:buFont typeface="+mj-lt"/>
              <a:buAutoNum type="arabicPeriod"/>
            </a:pPr>
            <a:r>
              <a:rPr lang="en-US" dirty="0" smtClean="0"/>
              <a:t>Fuel injector system</a:t>
            </a:r>
            <a:endParaRPr lang="en-US" dirty="0"/>
          </a:p>
        </p:txBody>
      </p:sp>
    </p:spTree>
    <p:extLst>
      <p:ext uri="{BB962C8B-B14F-4D97-AF65-F5344CB8AC3E}">
        <p14:creationId xmlns:p14="http://schemas.microsoft.com/office/powerpoint/2010/main" xmlns="" val="165418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0"/>
            <a:ext cx="7851648" cy="1828800"/>
          </a:xfrm>
        </p:spPr>
        <p:txBody>
          <a:bodyPr/>
          <a:lstStyle/>
          <a:p>
            <a:pPr algn="ctr"/>
            <a:r>
              <a:rPr lang="en-US" u="sng" dirty="0" smtClean="0">
                <a:latin typeface="Bernard MT Condensed" pitchFamily="18" charset="0"/>
              </a:rPr>
              <a:t>Electric Fuel Pump</a:t>
            </a:r>
            <a:br>
              <a:rPr lang="en-US" u="sng" dirty="0" smtClean="0">
                <a:latin typeface="Bernard MT Condensed" pitchFamily="18" charset="0"/>
              </a:rPr>
            </a:br>
            <a:endParaRPr lang="en-IN" dirty="0"/>
          </a:p>
        </p:txBody>
      </p:sp>
      <p:sp>
        <p:nvSpPr>
          <p:cNvPr id="8" name="Subtitle 7"/>
          <p:cNvSpPr>
            <a:spLocks noGrp="1"/>
          </p:cNvSpPr>
          <p:nvPr>
            <p:ph type="subTitle" idx="1"/>
          </p:nvPr>
        </p:nvSpPr>
        <p:spPr>
          <a:xfrm>
            <a:off x="304800" y="1219200"/>
            <a:ext cx="7854696" cy="1752600"/>
          </a:xfrm>
        </p:spPr>
        <p:txBody>
          <a:bodyPr/>
          <a:lstStyle/>
          <a:p>
            <a:pPr algn="l"/>
            <a:r>
              <a:rPr lang="en-US" dirty="0" smtClean="0"/>
              <a:t>The electrically driven turbine type of pump, first used on the Buick Riviera, was a great departure from the usual fuel pump design. It uses a small turbine wheel driven by a constant speed electric motor.</a:t>
            </a:r>
            <a:endParaRPr lang="en-US"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95600"/>
            <a:ext cx="9144001"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399"/>
            <a:ext cx="5029200" cy="1142999"/>
          </a:xfrm>
        </p:spPr>
        <p:txBody>
          <a:bodyPr>
            <a:normAutofit/>
          </a:bodyPr>
          <a:lstStyle/>
          <a:p>
            <a:pPr marL="571500" indent="-571500" algn="l">
              <a:buFont typeface="Wingdings" pitchFamily="2" charset="2"/>
              <a:buChar char="Ø"/>
            </a:pPr>
            <a:r>
              <a:rPr lang="en-US" u="sng" dirty="0" smtClean="0">
                <a:latin typeface="Bell MT" pitchFamily="18" charset="0"/>
              </a:rPr>
              <a:t>Fuel Gauge:-</a:t>
            </a:r>
            <a:endParaRPr lang="en-US" u="sng" dirty="0">
              <a:latin typeface="Bell MT" pitchFamily="18" charset="0"/>
            </a:endParaRPr>
          </a:p>
        </p:txBody>
      </p:sp>
      <p:sp>
        <p:nvSpPr>
          <p:cNvPr id="3" name="Subtitle 2"/>
          <p:cNvSpPr>
            <a:spLocks noGrp="1"/>
          </p:cNvSpPr>
          <p:nvPr>
            <p:ph type="subTitle" idx="1"/>
          </p:nvPr>
        </p:nvSpPr>
        <p:spPr>
          <a:xfrm>
            <a:off x="10732" y="1066800"/>
            <a:ext cx="8686800" cy="3276600"/>
          </a:xfrm>
        </p:spPr>
        <p:txBody>
          <a:bodyPr>
            <a:normAutofit/>
          </a:bodyPr>
          <a:lstStyle/>
          <a:p>
            <a:pPr algn="l"/>
            <a:r>
              <a:rPr lang="en-US" dirty="0" smtClean="0"/>
              <a:t>A fuel gauge is used to indicate to the driver the level of the fuel in the tank.</a:t>
            </a:r>
          </a:p>
          <a:p>
            <a:pPr marL="457200" indent="-457200" algn="l">
              <a:buFont typeface="Wingdings" pitchFamily="2" charset="2"/>
              <a:buChar char="v"/>
            </a:pPr>
            <a:r>
              <a:rPr lang="en-US" dirty="0" smtClean="0"/>
              <a:t>Fuel gauges are usually of the following types:-</a:t>
            </a:r>
          </a:p>
          <a:p>
            <a:pPr marL="514350" indent="-514350" algn="l">
              <a:buFont typeface="+mj-lt"/>
              <a:buAutoNum type="arabicPeriod"/>
            </a:pPr>
            <a:r>
              <a:rPr lang="en-US" dirty="0" smtClean="0"/>
              <a:t>AC electric fuel gauge with balanced coils</a:t>
            </a:r>
          </a:p>
          <a:p>
            <a:pPr marL="514350" indent="-514350" algn="l">
              <a:buFont typeface="+mj-lt"/>
              <a:buAutoNum type="arabicPeriod"/>
            </a:pPr>
            <a:r>
              <a:rPr lang="en-US" dirty="0" smtClean="0"/>
              <a:t> bimetal type electric  fuel gauge</a:t>
            </a:r>
          </a:p>
          <a:p>
            <a:pPr marL="514350" indent="-514350" algn="l">
              <a:buFont typeface="+mj-lt"/>
              <a:buAutoNum type="arabicPeriod"/>
            </a:pPr>
            <a:r>
              <a:rPr lang="en-US" dirty="0" smtClean="0"/>
              <a:t>Thermal type electric fuel gauge</a:t>
            </a:r>
          </a:p>
          <a:p>
            <a:pPr marL="514350" indent="-514350" algn="l">
              <a:buFont typeface="+mj-lt"/>
              <a:buAutoNum type="arabicPeriod"/>
            </a:pPr>
            <a:r>
              <a:rPr lang="en-US" dirty="0" smtClean="0"/>
              <a:t>Thermostatic type electric fuel gauge.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7000" y="4343400"/>
            <a:ext cx="3981994" cy="2362200"/>
          </a:xfrm>
          <a:prstGeom prst="rect">
            <a:avLst/>
          </a:prstGeom>
        </p:spPr>
      </p:pic>
    </p:spTree>
    <p:extLst>
      <p:ext uri="{BB962C8B-B14F-4D97-AF65-F5344CB8AC3E}">
        <p14:creationId xmlns:p14="http://schemas.microsoft.com/office/powerpoint/2010/main" xmlns="" val="3063887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2438400"/>
          </a:xfrm>
        </p:spPr>
        <p:txBody>
          <a:bodyPr>
            <a:normAutofit fontScale="90000"/>
          </a:bodyPr>
          <a:lstStyle/>
          <a:p>
            <a:pPr algn="l"/>
            <a:r>
              <a:rPr lang="en-US" u="sng" dirty="0" smtClean="0">
                <a:latin typeface="Bell MT" pitchFamily="18" charset="0"/>
              </a:rPr>
              <a:t>1.AC electric fuel gauge with       balanced coils:-</a:t>
            </a:r>
            <a:r>
              <a:rPr lang="en-US" u="sng" dirty="0" smtClean="0"/>
              <a:t/>
            </a:r>
            <a:br>
              <a:rPr lang="en-US" u="sng" dirty="0" smtClean="0"/>
            </a:br>
            <a:endParaRPr lang="en-US" u="sng" dirty="0"/>
          </a:p>
        </p:txBody>
      </p:sp>
      <p:sp>
        <p:nvSpPr>
          <p:cNvPr id="3" name="Subtitle 2"/>
          <p:cNvSpPr>
            <a:spLocks noGrp="1"/>
          </p:cNvSpPr>
          <p:nvPr>
            <p:ph type="subTitle" idx="1"/>
          </p:nvPr>
        </p:nvSpPr>
        <p:spPr>
          <a:xfrm>
            <a:off x="0" y="1676400"/>
            <a:ext cx="9144000" cy="5181600"/>
          </a:xfrm>
        </p:spPr>
        <p:txBody>
          <a:bodyPr/>
          <a:lstStyle/>
          <a:p>
            <a:pPr algn="l"/>
            <a:r>
              <a:rPr lang="en-US" dirty="0" smtClean="0"/>
              <a:t>It consist of two unit tank unit and dash unit .The two unit are connected by a single wire . Tank unit comprises a rheostat and float . The rheostat contact is actuated by float to assume a position on the resistance corresponding  to the position of float in the fuel tank.</a:t>
            </a:r>
          </a:p>
          <a:p>
            <a:pPr algn="l"/>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90664" y="3505200"/>
            <a:ext cx="6076948" cy="3352800"/>
          </a:xfrm>
          <a:prstGeom prst="rect">
            <a:avLst/>
          </a:prstGeom>
        </p:spPr>
      </p:pic>
    </p:spTree>
    <p:extLst>
      <p:ext uri="{BB962C8B-B14F-4D97-AF65-F5344CB8AC3E}">
        <p14:creationId xmlns:p14="http://schemas.microsoft.com/office/powerpoint/2010/main" xmlns="" val="223834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00200"/>
          </a:xfrm>
        </p:spPr>
        <p:txBody>
          <a:bodyPr>
            <a:normAutofit fontScale="90000"/>
          </a:bodyPr>
          <a:lstStyle/>
          <a:p>
            <a:pPr algn="l"/>
            <a:r>
              <a:rPr lang="en-US" dirty="0" smtClean="0"/>
              <a:t> </a:t>
            </a:r>
            <a:r>
              <a:rPr lang="en-US" u="sng" dirty="0" smtClean="0">
                <a:latin typeface="Algerian" pitchFamily="82" charset="0"/>
              </a:rPr>
              <a:t>2.bimetal type electric  fuel gauge:-</a:t>
            </a:r>
            <a:endParaRPr lang="en-US" u="sng" dirty="0">
              <a:latin typeface="Algerian" pitchFamily="82" charset="0"/>
            </a:endParaRPr>
          </a:p>
        </p:txBody>
      </p:sp>
      <p:sp>
        <p:nvSpPr>
          <p:cNvPr id="3" name="Subtitle 2"/>
          <p:cNvSpPr>
            <a:spLocks noGrp="1"/>
          </p:cNvSpPr>
          <p:nvPr>
            <p:ph type="subTitle" idx="1"/>
          </p:nvPr>
        </p:nvSpPr>
        <p:spPr>
          <a:xfrm>
            <a:off x="-1" y="1524001"/>
            <a:ext cx="9144001" cy="2514599"/>
          </a:xfrm>
        </p:spPr>
        <p:txBody>
          <a:bodyPr>
            <a:normAutofit/>
          </a:bodyPr>
          <a:lstStyle/>
          <a:p>
            <a:pPr algn="l"/>
            <a:r>
              <a:rPr lang="en-US" dirty="0" smtClean="0"/>
              <a:t>It also consists of two units-The sender and dash unit(receiver unit). The sender unit is located in the tank.it </a:t>
            </a:r>
            <a:r>
              <a:rPr lang="en-US" dirty="0"/>
              <a:t>c</a:t>
            </a:r>
            <a:r>
              <a:rPr lang="en-US" dirty="0" smtClean="0"/>
              <a:t>onsist of heating coil wound around a bimetal strip and on external float mechanism which acts through a cam and flexible diaphragm. which turn varies the tension in the bimetal strip.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2600" y="3581400"/>
            <a:ext cx="5029200" cy="3276600"/>
          </a:xfrm>
          <a:prstGeom prst="rect">
            <a:avLst/>
          </a:prstGeom>
        </p:spPr>
      </p:pic>
    </p:spTree>
    <p:extLst>
      <p:ext uri="{BB962C8B-B14F-4D97-AF65-F5344CB8AC3E}">
        <p14:creationId xmlns:p14="http://schemas.microsoft.com/office/powerpoint/2010/main" xmlns="" val="427783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910"/>
            <a:ext cx="5924282" cy="798490"/>
          </a:xfrm>
        </p:spPr>
        <p:txBody>
          <a:bodyPr>
            <a:normAutofit fontScale="90000"/>
          </a:bodyPr>
          <a:lstStyle/>
          <a:p>
            <a:pPr marL="571500" indent="-571500" algn="l">
              <a:buFont typeface="Wingdings" pitchFamily="2" charset="2"/>
              <a:buChar char="Ø"/>
            </a:pPr>
            <a:r>
              <a:rPr lang="en-US" u="sng" dirty="0" smtClean="0">
                <a:latin typeface="Algerian" pitchFamily="82" charset="0"/>
              </a:rPr>
              <a:t>Fuel Lines :-</a:t>
            </a:r>
            <a:endParaRPr lang="en-US" u="sng" dirty="0">
              <a:latin typeface="Algerian" pitchFamily="82" charset="0"/>
            </a:endParaRPr>
          </a:p>
        </p:txBody>
      </p:sp>
      <p:sp>
        <p:nvSpPr>
          <p:cNvPr id="3" name="Subtitle 2"/>
          <p:cNvSpPr>
            <a:spLocks noGrp="1"/>
          </p:cNvSpPr>
          <p:nvPr>
            <p:ph type="subTitle" idx="1"/>
          </p:nvPr>
        </p:nvSpPr>
        <p:spPr>
          <a:xfrm>
            <a:off x="0" y="914400"/>
            <a:ext cx="9144000" cy="2438400"/>
          </a:xfrm>
        </p:spPr>
        <p:txBody>
          <a:bodyPr>
            <a:normAutofit/>
          </a:bodyPr>
          <a:lstStyle/>
          <a:p>
            <a:pPr algn="l"/>
            <a:r>
              <a:rPr lang="en-US" dirty="0" smtClean="0"/>
              <a:t>Fuel lines, which connect all the units of the fuel system, are usually made of rolled steel or, sometimes, of drawn copper. The Fuel lines are placed as far away from exhaust pipes. o that excessive heat will not cause vapor lock. They are attached to the frame, the engine.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09800" y="2989943"/>
            <a:ext cx="4642675" cy="3868057"/>
          </a:xfrm>
          <a:prstGeom prst="rect">
            <a:avLst/>
          </a:prstGeom>
        </p:spPr>
      </p:pic>
    </p:spTree>
    <p:extLst>
      <p:ext uri="{BB962C8B-B14F-4D97-AF65-F5344CB8AC3E}">
        <p14:creationId xmlns:p14="http://schemas.microsoft.com/office/powerpoint/2010/main" xmlns="" val="105565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5486400" cy="1295400"/>
          </a:xfrm>
        </p:spPr>
        <p:txBody>
          <a:bodyPr>
            <a:normAutofit fontScale="90000"/>
          </a:bodyPr>
          <a:lstStyle/>
          <a:p>
            <a:pPr marL="571500" indent="-571500" algn="l">
              <a:buFont typeface="Wingdings" pitchFamily="2" charset="2"/>
              <a:buChar char="Ø"/>
            </a:pPr>
            <a:r>
              <a:rPr lang="en-US" u="sng" dirty="0" smtClean="0">
                <a:latin typeface="Algerian" pitchFamily="82" charset="0"/>
              </a:rPr>
              <a:t>Air Cleaners:-</a:t>
            </a:r>
            <a:endParaRPr lang="en-US" u="sng" dirty="0">
              <a:latin typeface="Algerian" pitchFamily="82" charset="0"/>
            </a:endParaRPr>
          </a:p>
        </p:txBody>
      </p:sp>
      <p:sp>
        <p:nvSpPr>
          <p:cNvPr id="3" name="Subtitle 2"/>
          <p:cNvSpPr>
            <a:spLocks noGrp="1"/>
          </p:cNvSpPr>
          <p:nvPr>
            <p:ph type="subTitle" idx="1"/>
          </p:nvPr>
        </p:nvSpPr>
        <p:spPr>
          <a:xfrm>
            <a:off x="0" y="914400"/>
            <a:ext cx="9144000" cy="2209800"/>
          </a:xfrm>
        </p:spPr>
        <p:txBody>
          <a:bodyPr>
            <a:normAutofit/>
          </a:bodyPr>
          <a:lstStyle/>
          <a:p>
            <a:pPr algn="l"/>
            <a:r>
              <a:rPr lang="en-US" dirty="0" smtClean="0"/>
              <a:t>Air cleaners are made to separate dust and other particles in the incoming air before it enters the carburetor. e if it is not filtered and cleaned. Dust and other foreign materials in the engine will cause excessive wear and operating problems.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971800"/>
            <a:ext cx="4114800"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2971800"/>
            <a:ext cx="3581400" cy="3810000"/>
          </a:xfrm>
          <a:prstGeom prst="rect">
            <a:avLst/>
          </a:prstGeom>
        </p:spPr>
      </p:pic>
    </p:spTree>
    <p:extLst>
      <p:ext uri="{BB962C8B-B14F-4D97-AF65-F5344CB8AC3E}">
        <p14:creationId xmlns:p14="http://schemas.microsoft.com/office/powerpoint/2010/main" xmlns="" val="109738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851648" cy="914400"/>
          </a:xfrm>
        </p:spPr>
        <p:txBody>
          <a:bodyPr/>
          <a:lstStyle/>
          <a:p>
            <a:pPr algn="l"/>
            <a:r>
              <a:rPr lang="en-US" u="sng" dirty="0" smtClean="0">
                <a:latin typeface="Algerian"/>
              </a:rPr>
              <a:t>Wet cleaner:-</a:t>
            </a:r>
            <a:endParaRPr lang="en-IN" u="sng" dirty="0">
              <a:latin typeface="Algerian"/>
            </a:endParaRPr>
          </a:p>
        </p:txBody>
      </p:sp>
      <p:sp>
        <p:nvSpPr>
          <p:cNvPr id="3" name="Subtitle 2"/>
          <p:cNvSpPr>
            <a:spLocks noGrp="1"/>
          </p:cNvSpPr>
          <p:nvPr>
            <p:ph type="subTitle" idx="1"/>
          </p:nvPr>
        </p:nvSpPr>
        <p:spPr>
          <a:xfrm>
            <a:off x="0" y="914400"/>
            <a:ext cx="7854696" cy="1752600"/>
          </a:xfrm>
        </p:spPr>
        <p:txBody>
          <a:bodyPr>
            <a:noAutofit/>
          </a:bodyPr>
          <a:lstStyle/>
          <a:p>
            <a:pPr algn="l">
              <a:buFont typeface="Wingdings" pitchFamily="2" charset="2"/>
              <a:buChar char="ü"/>
            </a:pPr>
            <a:r>
              <a:rPr lang="en-US" sz="2800" dirty="0" smtClean="0"/>
              <a:t>It use for cleaning the atmospheric air.</a:t>
            </a:r>
          </a:p>
          <a:p>
            <a:pPr algn="l">
              <a:buFont typeface="Wingdings" pitchFamily="2" charset="2"/>
              <a:buChar char="ü"/>
            </a:pPr>
            <a:r>
              <a:rPr lang="en-US" sz="2800" dirty="0" smtClean="0"/>
              <a:t>It consists of wire mesh filtering element which is coated with in oil fill .</a:t>
            </a:r>
          </a:p>
          <a:p>
            <a:pPr algn="l">
              <a:buFont typeface="Wingdings" pitchFamily="2" charset="2"/>
              <a:buChar char="ü"/>
            </a:pPr>
            <a:r>
              <a:rPr lang="en-US" sz="2800" dirty="0" smtClean="0"/>
              <a:t>This type of air cleaner should be clean periodically about every 8000 km.</a:t>
            </a:r>
          </a:p>
          <a:p>
            <a:pPr algn="l">
              <a:buFont typeface="Wingdings" pitchFamily="2" charset="2"/>
              <a:buChar char="ü"/>
            </a:pPr>
            <a:endParaRPr lang="en-US" sz="2800" dirty="0" smtClean="0"/>
          </a:p>
          <a:p>
            <a:pPr algn="l">
              <a:buFont typeface="Wingdings" pitchFamily="2" charset="2"/>
              <a:buChar char="ü"/>
            </a:pPr>
            <a:endParaRPr lang="en-US" sz="2800" dirty="0" smtClean="0"/>
          </a:p>
          <a:p>
            <a:pPr algn="l">
              <a:buFont typeface="Wingdings" pitchFamily="2" charset="2"/>
              <a:buChar char="ü"/>
            </a:pPr>
            <a:endParaRPr lang="en-US" sz="2800" dirty="0" smtClean="0"/>
          </a:p>
          <a:p>
            <a:pPr algn="l"/>
            <a:r>
              <a:rPr lang="en-US" sz="2800" dirty="0" smtClean="0"/>
              <a:t/>
            </a:r>
            <a:br>
              <a:rPr lang="en-US" sz="2800" dirty="0" smtClean="0"/>
            </a:br>
            <a:endParaRPr lang="en-US" sz="2800" dirty="0" smtClean="0"/>
          </a:p>
          <a:p>
            <a:pPr algn="l"/>
            <a:endParaRPr lang="en-US" sz="2800" dirty="0" smtClean="0"/>
          </a:p>
          <a:p>
            <a:pPr algn="l"/>
            <a:endParaRPr lang="en-IN" sz="2800" dirty="0"/>
          </a:p>
        </p:txBody>
      </p:sp>
      <p:pic>
        <p:nvPicPr>
          <p:cNvPr id="1026" name="Picture 2"/>
          <p:cNvPicPr>
            <a:picLocks noChangeAspect="1" noChangeArrowheads="1"/>
          </p:cNvPicPr>
          <p:nvPr/>
        </p:nvPicPr>
        <p:blipFill>
          <a:blip r:embed="rId2"/>
          <a:srcRect/>
          <a:stretch>
            <a:fillRect/>
          </a:stretch>
        </p:blipFill>
        <p:spPr bwMode="auto">
          <a:xfrm>
            <a:off x="1447800" y="3352800"/>
            <a:ext cx="6172200" cy="3505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6477000" cy="1066800"/>
          </a:xfrm>
        </p:spPr>
        <p:txBody>
          <a:bodyPr>
            <a:normAutofit/>
          </a:bodyPr>
          <a:lstStyle/>
          <a:p>
            <a:pPr marL="571500" indent="-571500" algn="l">
              <a:buFont typeface="Wingdings" pitchFamily="2" charset="2"/>
              <a:buChar char="v"/>
            </a:pPr>
            <a:r>
              <a:rPr lang="en-US" u="sng" dirty="0" smtClean="0">
                <a:latin typeface="Bodoni MT" pitchFamily="18" charset="0"/>
              </a:rPr>
              <a:t>Gravity system :-</a:t>
            </a:r>
            <a:endParaRPr lang="en-US" u="sng" dirty="0">
              <a:latin typeface="Bodoni MT" pitchFamily="18" charset="0"/>
            </a:endParaRPr>
          </a:p>
        </p:txBody>
      </p:sp>
      <p:sp>
        <p:nvSpPr>
          <p:cNvPr id="3" name="Subtitle 2"/>
          <p:cNvSpPr>
            <a:spLocks noGrp="1"/>
          </p:cNvSpPr>
          <p:nvPr>
            <p:ph type="subTitle" idx="1"/>
          </p:nvPr>
        </p:nvSpPr>
        <p:spPr>
          <a:xfrm>
            <a:off x="0" y="1066800"/>
            <a:ext cx="9144000" cy="2514600"/>
          </a:xfrm>
        </p:spPr>
        <p:txBody>
          <a:bodyPr>
            <a:normAutofit/>
          </a:bodyPr>
          <a:lstStyle/>
          <a:p>
            <a:pPr algn="l"/>
            <a:r>
              <a:rPr lang="en-US" dirty="0" smtClean="0"/>
              <a:t> in gravity system of fuel feed, the fuel tank is mounted at a place higher than that of carburetor. The fuel flows from the tank to the carburetor due to gravitational force and it is cheap and simple system the fuel tank is directly connected to the carburetor. Scooters and motor cycles makes use this system .  </a:t>
            </a:r>
          </a:p>
        </p:txBody>
      </p:sp>
      <p:pic>
        <p:nvPicPr>
          <p:cNvPr id="1026" name="Picture 2" descr="C:\Users\auto\Desktop\auto220mq4_clip_image002.jpg"/>
          <p:cNvPicPr>
            <a:picLocks noChangeAspect="1" noChangeArrowheads="1"/>
          </p:cNvPicPr>
          <p:nvPr/>
        </p:nvPicPr>
        <p:blipFill>
          <a:blip r:embed="rId2"/>
          <a:srcRect/>
          <a:stretch>
            <a:fillRect/>
          </a:stretch>
        </p:blipFill>
        <p:spPr bwMode="auto">
          <a:xfrm>
            <a:off x="1524000" y="3352800"/>
            <a:ext cx="4821237" cy="2809875"/>
          </a:xfrm>
          <a:prstGeom prst="rect">
            <a:avLst/>
          </a:prstGeom>
          <a:noFill/>
        </p:spPr>
      </p:pic>
    </p:spTree>
    <p:extLst>
      <p:ext uri="{BB962C8B-B14F-4D97-AF65-F5344CB8AC3E}">
        <p14:creationId xmlns:p14="http://schemas.microsoft.com/office/powerpoint/2010/main" xmlns="" val="87068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990600"/>
          </a:xfrm>
        </p:spPr>
        <p:txBody>
          <a:bodyPr>
            <a:normAutofit/>
          </a:bodyPr>
          <a:lstStyle/>
          <a:p>
            <a:pPr marL="571500" indent="-571500" algn="l">
              <a:buFont typeface="Wingdings" pitchFamily="2" charset="2"/>
              <a:buChar char="v"/>
            </a:pPr>
            <a:r>
              <a:rPr lang="en-US" u="sng" dirty="0" smtClean="0">
                <a:latin typeface="Bodoni MT" pitchFamily="18" charset="0"/>
              </a:rPr>
              <a:t>Pressure system:-</a:t>
            </a:r>
            <a:endParaRPr lang="en-US" u="sng" dirty="0">
              <a:latin typeface="Bodoni MT" pitchFamily="18" charset="0"/>
            </a:endParaRPr>
          </a:p>
        </p:txBody>
      </p:sp>
      <p:sp>
        <p:nvSpPr>
          <p:cNvPr id="3" name="Subtitle 2"/>
          <p:cNvSpPr>
            <a:spLocks noGrp="1"/>
          </p:cNvSpPr>
          <p:nvPr>
            <p:ph type="subTitle" idx="1"/>
          </p:nvPr>
        </p:nvSpPr>
        <p:spPr>
          <a:xfrm>
            <a:off x="0" y="1066800"/>
            <a:ext cx="8610600" cy="2438400"/>
          </a:xfrm>
        </p:spPr>
        <p:txBody>
          <a:bodyPr>
            <a:normAutofit/>
          </a:bodyPr>
          <a:lstStyle/>
          <a:p>
            <a:pPr algn="l"/>
            <a:r>
              <a:rPr lang="en-US" dirty="0" smtClean="0"/>
              <a:t>In pressure system, a pressure  seal tank is used</a:t>
            </a:r>
            <a:r>
              <a:rPr lang="en-US" dirty="0"/>
              <a:t> </a:t>
            </a:r>
            <a:r>
              <a:rPr lang="en-US" dirty="0" smtClean="0"/>
              <a:t> the pressure is created in the tank by means of a separate air pump. The pump is primed by cam which produces pressure in tank and the fuel flows to the carburetor.  the tank can be placed above or below the carburetor.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21722" y="3505200"/>
            <a:ext cx="3857625" cy="3352800"/>
          </a:xfrm>
          <a:prstGeom prst="rect">
            <a:avLst/>
          </a:prstGeom>
        </p:spPr>
      </p:pic>
    </p:spTree>
    <p:extLst>
      <p:ext uri="{BB962C8B-B14F-4D97-AF65-F5344CB8AC3E}">
        <p14:creationId xmlns:p14="http://schemas.microsoft.com/office/powerpoint/2010/main" xmlns="" val="343244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6858000" cy="1219200"/>
          </a:xfrm>
        </p:spPr>
        <p:txBody>
          <a:bodyPr>
            <a:normAutofit/>
          </a:bodyPr>
          <a:lstStyle/>
          <a:p>
            <a:pPr marL="571500" indent="-571500" algn="l">
              <a:buFont typeface="Wingdings" pitchFamily="2" charset="2"/>
              <a:buChar char="v"/>
            </a:pPr>
            <a:r>
              <a:rPr lang="en-US" u="sng" dirty="0" smtClean="0">
                <a:latin typeface="Bodoni MT" pitchFamily="18" charset="0"/>
              </a:rPr>
              <a:t>Vacuum system:-</a:t>
            </a:r>
            <a:endParaRPr lang="en-US" u="sng" dirty="0">
              <a:latin typeface="Bodoni MT" pitchFamily="18" charset="0"/>
            </a:endParaRPr>
          </a:p>
        </p:txBody>
      </p:sp>
      <p:sp>
        <p:nvSpPr>
          <p:cNvPr id="3" name="Subtitle 2"/>
          <p:cNvSpPr>
            <a:spLocks noGrp="1"/>
          </p:cNvSpPr>
          <p:nvPr>
            <p:ph type="subTitle" idx="1"/>
          </p:nvPr>
        </p:nvSpPr>
        <p:spPr>
          <a:xfrm>
            <a:off x="0" y="1295400"/>
            <a:ext cx="8610600" cy="1676400"/>
          </a:xfrm>
        </p:spPr>
        <p:txBody>
          <a:bodyPr>
            <a:normAutofit/>
          </a:bodyPr>
          <a:lstStyle/>
          <a:p>
            <a:pPr algn="l"/>
            <a:r>
              <a:rPr lang="en-US" dirty="0" smtClean="0"/>
              <a:t>In vacuum system, the engine suction is used for sucking the fuel  from the main to the auxiliary fuel tank from where it flows by gravity to the carburetor.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99905" y="2743200"/>
            <a:ext cx="3152775" cy="4000500"/>
          </a:xfrm>
          <a:prstGeom prst="rect">
            <a:avLst/>
          </a:prstGeom>
        </p:spPr>
      </p:pic>
    </p:spTree>
    <p:extLst>
      <p:ext uri="{BB962C8B-B14F-4D97-AF65-F5344CB8AC3E}">
        <p14:creationId xmlns:p14="http://schemas.microsoft.com/office/powerpoint/2010/main" xmlns="" val="415832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8" y="304800"/>
            <a:ext cx="7289442" cy="1143000"/>
          </a:xfrm>
        </p:spPr>
        <p:txBody>
          <a:bodyPr>
            <a:normAutofit fontScale="90000"/>
          </a:bodyPr>
          <a:lstStyle/>
          <a:p>
            <a:pPr marL="571500" indent="-571500" algn="l">
              <a:buFont typeface="Wingdings" pitchFamily="2" charset="2"/>
              <a:buChar char="v"/>
            </a:pPr>
            <a:r>
              <a:rPr lang="en-US" u="sng" dirty="0" smtClean="0">
                <a:latin typeface="Bell MT" pitchFamily="18" charset="0"/>
              </a:rPr>
              <a:t>Pump system:-</a:t>
            </a:r>
            <a:r>
              <a:rPr lang="en-US" dirty="0" smtClean="0"/>
              <a:t/>
            </a:r>
            <a:br>
              <a:rPr lang="en-US" dirty="0" smtClean="0"/>
            </a:br>
            <a:endParaRPr lang="en-US" dirty="0"/>
          </a:p>
        </p:txBody>
      </p:sp>
      <p:sp>
        <p:nvSpPr>
          <p:cNvPr id="3" name="Subtitle 2"/>
          <p:cNvSpPr>
            <a:spLocks noGrp="1"/>
          </p:cNvSpPr>
          <p:nvPr>
            <p:ph type="subTitle" idx="1"/>
          </p:nvPr>
        </p:nvSpPr>
        <p:spPr>
          <a:xfrm>
            <a:off x="0" y="1143000"/>
            <a:ext cx="8915400" cy="2209800"/>
          </a:xfrm>
        </p:spPr>
        <p:txBody>
          <a:bodyPr>
            <a:normAutofit/>
          </a:bodyPr>
          <a:lstStyle/>
          <a:p>
            <a:pPr algn="l"/>
            <a:r>
              <a:rPr lang="en-US" dirty="0" smtClean="0"/>
              <a:t> In pump system, a fuel pump is used to feed the fuel from the fuel tank to the carburetor. The pump is driven either by the camshaft  or electrically. In this system the fuel tank can be placed at any suitable position in vehicles.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3200400"/>
            <a:ext cx="4267200"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3392574"/>
            <a:ext cx="4286250" cy="3114675"/>
          </a:xfrm>
          <a:prstGeom prst="rect">
            <a:avLst/>
          </a:prstGeom>
        </p:spPr>
      </p:pic>
    </p:spTree>
    <p:extLst>
      <p:ext uri="{BB962C8B-B14F-4D97-AF65-F5344CB8AC3E}">
        <p14:creationId xmlns:p14="http://schemas.microsoft.com/office/powerpoint/2010/main" xmlns="" val="239488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7620000" cy="1524000"/>
          </a:xfrm>
        </p:spPr>
        <p:txBody>
          <a:bodyPr>
            <a:normAutofit fontScale="90000"/>
          </a:bodyPr>
          <a:lstStyle/>
          <a:p>
            <a:pPr marL="571500" indent="-571500" algn="l">
              <a:buFont typeface="Wingdings" pitchFamily="2" charset="2"/>
              <a:buChar char="v"/>
            </a:pPr>
            <a:r>
              <a:rPr lang="en-US" u="sng" dirty="0" smtClean="0">
                <a:latin typeface="Bell MT" pitchFamily="18" charset="0"/>
              </a:rPr>
              <a:t>Fuel injector system:-</a:t>
            </a:r>
            <a:r>
              <a:rPr lang="en-US" dirty="0" smtClean="0"/>
              <a:t/>
            </a:r>
            <a:br>
              <a:rPr lang="en-US" dirty="0" smtClean="0"/>
            </a:br>
            <a:endParaRPr lang="en-US" dirty="0"/>
          </a:p>
        </p:txBody>
      </p:sp>
      <p:sp>
        <p:nvSpPr>
          <p:cNvPr id="3" name="Subtitle 2"/>
          <p:cNvSpPr>
            <a:spLocks noGrp="1"/>
          </p:cNvSpPr>
          <p:nvPr>
            <p:ph type="subTitle" idx="1"/>
          </p:nvPr>
        </p:nvSpPr>
        <p:spPr>
          <a:xfrm>
            <a:off x="0" y="838200"/>
            <a:ext cx="8839200" cy="2667000"/>
          </a:xfrm>
        </p:spPr>
        <p:txBody>
          <a:bodyPr>
            <a:normAutofit/>
          </a:bodyPr>
          <a:lstStyle/>
          <a:p>
            <a:pPr algn="l"/>
            <a:r>
              <a:rPr lang="en-US" dirty="0" smtClean="0"/>
              <a:t>In fuel injection system, a fuel injection pump is used in placed of carburetor . The fuel is atomized by means of a nozzle and then delivered  into an air steam. separate fuel injection system is used for each cylinder which controls the mixture under different load and speed conditions.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0" y="3511639"/>
            <a:ext cx="6749603" cy="3352800"/>
          </a:xfrm>
          <a:prstGeom prst="rect">
            <a:avLst/>
          </a:prstGeom>
        </p:spPr>
      </p:pic>
    </p:spTree>
    <p:extLst>
      <p:ext uri="{BB962C8B-B14F-4D97-AF65-F5344CB8AC3E}">
        <p14:creationId xmlns:p14="http://schemas.microsoft.com/office/powerpoint/2010/main" xmlns="" val="164404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399"/>
            <a:ext cx="9144000" cy="2285999"/>
          </a:xfrm>
        </p:spPr>
        <p:txBody>
          <a:bodyPr>
            <a:normAutofit/>
          </a:bodyPr>
          <a:lstStyle/>
          <a:p>
            <a:pPr algn="l"/>
            <a:r>
              <a:rPr lang="en-US" u="sng" dirty="0" smtClean="0">
                <a:latin typeface="Bell MT" pitchFamily="18" charset="0"/>
              </a:rPr>
              <a:t> overview of fuel feed system:- </a:t>
            </a:r>
            <a:endParaRPr lang="en-US" u="sng" dirty="0">
              <a:latin typeface="Bell MT" pitchFamily="18" charset="0"/>
            </a:endParaRPr>
          </a:p>
        </p:txBody>
      </p:sp>
      <p:sp>
        <p:nvSpPr>
          <p:cNvPr id="3" name="Subtitle 2"/>
          <p:cNvSpPr>
            <a:spLocks noGrp="1"/>
          </p:cNvSpPr>
          <p:nvPr>
            <p:ph type="subTitle" idx="1"/>
          </p:nvPr>
        </p:nvSpPr>
        <p:spPr>
          <a:xfrm>
            <a:off x="0" y="2133600"/>
            <a:ext cx="9144000" cy="4724400"/>
          </a:xfrm>
        </p:spPr>
        <p:txBody>
          <a:bodyPr>
            <a:normAutofit lnSpcReduction="10000"/>
          </a:bodyPr>
          <a:lstStyle/>
          <a:p>
            <a:pPr algn="l"/>
            <a:r>
              <a:rPr lang="en-US" dirty="0" smtClean="0"/>
              <a:t> 1)The fuel tank</a:t>
            </a:r>
          </a:p>
          <a:p>
            <a:pPr algn="l"/>
            <a:r>
              <a:rPr lang="en-US" dirty="0" smtClean="0"/>
              <a:t> 2)The Fuel Filter </a:t>
            </a:r>
          </a:p>
          <a:p>
            <a:pPr algn="l"/>
            <a:r>
              <a:rPr lang="en-US" dirty="0"/>
              <a:t> </a:t>
            </a:r>
            <a:r>
              <a:rPr lang="en-US" dirty="0" smtClean="0"/>
              <a:t>3)carburetor</a:t>
            </a:r>
          </a:p>
          <a:p>
            <a:pPr algn="l"/>
            <a:r>
              <a:rPr lang="en-US" dirty="0" smtClean="0"/>
              <a:t> 4)MPFI,</a:t>
            </a:r>
          </a:p>
          <a:p>
            <a:pPr algn="l"/>
            <a:r>
              <a:rPr lang="en-US" dirty="0" smtClean="0"/>
              <a:t> 4)The Fuel Pump</a:t>
            </a:r>
          </a:p>
          <a:p>
            <a:pPr marL="514350" indent="-514350" algn="l">
              <a:buFont typeface="+mj-lt"/>
              <a:buAutoNum type="alphaUcPeriod"/>
            </a:pPr>
            <a:r>
              <a:rPr lang="en-US" dirty="0" smtClean="0"/>
              <a:t>Mechanical Fuel Pump </a:t>
            </a:r>
          </a:p>
          <a:p>
            <a:pPr marL="514350" indent="-514350" algn="l">
              <a:buFont typeface="+mj-lt"/>
              <a:buAutoNum type="alphaUcPeriod"/>
            </a:pPr>
            <a:r>
              <a:rPr lang="en-US" dirty="0" smtClean="0"/>
              <a:t>Electric Fuel Pump Fuel </a:t>
            </a:r>
          </a:p>
          <a:p>
            <a:pPr algn="l"/>
            <a:r>
              <a:rPr lang="en-US" dirty="0" smtClean="0"/>
              <a:t> 5)Fuel Gauges</a:t>
            </a:r>
          </a:p>
          <a:p>
            <a:pPr algn="l"/>
            <a:r>
              <a:rPr lang="en-US" dirty="0"/>
              <a:t>  6</a:t>
            </a:r>
            <a:r>
              <a:rPr lang="en-US" dirty="0" smtClean="0"/>
              <a:t>)Fuel Lines </a:t>
            </a:r>
          </a:p>
          <a:p>
            <a:pPr algn="l"/>
            <a:r>
              <a:rPr lang="en-US" dirty="0"/>
              <a:t> </a:t>
            </a:r>
            <a:r>
              <a:rPr lang="en-US" dirty="0" smtClean="0"/>
              <a:t> 7) Air Cleaners </a:t>
            </a:r>
            <a:endParaRPr lang="en-US" dirty="0"/>
          </a:p>
        </p:txBody>
      </p:sp>
    </p:spTree>
    <p:extLst>
      <p:ext uri="{BB962C8B-B14F-4D97-AF65-F5344CB8AC3E}">
        <p14:creationId xmlns:p14="http://schemas.microsoft.com/office/powerpoint/2010/main" xmlns="" val="236694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05800" cy="1066800"/>
          </a:xfrm>
        </p:spPr>
        <p:txBody>
          <a:bodyPr>
            <a:normAutofit fontScale="90000"/>
          </a:bodyPr>
          <a:lstStyle/>
          <a:p>
            <a:pPr algn="ctr"/>
            <a:r>
              <a:rPr lang="en-US" u="sng" dirty="0" smtClean="0">
                <a:latin typeface="Algerian" pitchFamily="82" charset="0"/>
              </a:rPr>
              <a:t>Operation of fuel system</a:t>
            </a:r>
            <a:endParaRPr lang="en-US" u="sng" dirty="0">
              <a:latin typeface="Algerian" pitchFamily="8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47800"/>
            <a:ext cx="91440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5885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533</TotalTime>
  <Words>1228</Words>
  <Application>Microsoft Office PowerPoint</Application>
  <PresentationFormat>On-screen Show (4:3)</PresentationFormat>
  <Paragraphs>113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Introduction of fuel feed system</vt:lpstr>
      <vt:lpstr>The fuel feed system:-</vt:lpstr>
      <vt:lpstr>Gravity system :-</vt:lpstr>
      <vt:lpstr>Pressure system:-</vt:lpstr>
      <vt:lpstr>Vacuum system:-</vt:lpstr>
      <vt:lpstr>Pump system:- </vt:lpstr>
      <vt:lpstr>Fuel injector system:- </vt:lpstr>
      <vt:lpstr> overview of fuel feed system:- </vt:lpstr>
      <vt:lpstr>Operation of fuel system</vt:lpstr>
      <vt:lpstr>Fuel Tank:-</vt:lpstr>
      <vt:lpstr>Fuel Filter :-</vt:lpstr>
      <vt:lpstr>Concept of carburetion </vt:lpstr>
      <vt:lpstr>Working of carburetor</vt:lpstr>
      <vt:lpstr>Working of carburetor</vt:lpstr>
      <vt:lpstr> multi  point  fuel injection (MPFI):-</vt:lpstr>
      <vt:lpstr>            Working of MPFI</vt:lpstr>
      <vt:lpstr>Advantages of MPFI system:-</vt:lpstr>
      <vt:lpstr>Fuel Pump :-</vt:lpstr>
      <vt:lpstr>MECHANICAL FUEL PUMP </vt:lpstr>
      <vt:lpstr>Electric Fuel Pump </vt:lpstr>
      <vt:lpstr>Fuel Gauge:-</vt:lpstr>
      <vt:lpstr>1.AC electric fuel gauge with       balanced coils:- </vt:lpstr>
      <vt:lpstr> 2.bimetal type electric  fuel gauge:-</vt:lpstr>
      <vt:lpstr>Fuel Lines :-</vt:lpstr>
      <vt:lpstr>Air Cleaners:-</vt:lpstr>
      <vt:lpstr>Wet cleaner:-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cp:lastModifiedBy>
  <cp:revision>55</cp:revision>
  <dcterms:created xsi:type="dcterms:W3CDTF">2018-04-06T04:52:22Z</dcterms:created>
  <dcterms:modified xsi:type="dcterms:W3CDTF">2018-04-09T11:19:13Z</dcterms:modified>
</cp:coreProperties>
</file>